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3"/>
  </p:notesMasterIdLst>
  <p:handoutMasterIdLst>
    <p:handoutMasterId r:id="rId24"/>
  </p:handoutMasterIdLst>
  <p:sldIdLst>
    <p:sldId id="484" r:id="rId4"/>
    <p:sldId id="599" r:id="rId5"/>
    <p:sldId id="601" r:id="rId6"/>
    <p:sldId id="603" r:id="rId7"/>
    <p:sldId id="604" r:id="rId8"/>
    <p:sldId id="605" r:id="rId9"/>
    <p:sldId id="606" r:id="rId10"/>
    <p:sldId id="607" r:id="rId11"/>
    <p:sldId id="608" r:id="rId12"/>
    <p:sldId id="609" r:id="rId13"/>
    <p:sldId id="610" r:id="rId14"/>
    <p:sldId id="611" r:id="rId15"/>
    <p:sldId id="612" r:id="rId16"/>
    <p:sldId id="613" r:id="rId17"/>
    <p:sldId id="614" r:id="rId18"/>
    <p:sldId id="615" r:id="rId19"/>
    <p:sldId id="617" r:id="rId20"/>
    <p:sldId id="616" r:id="rId21"/>
    <p:sldId id="618" r:id="rId22"/>
  </p:sldIdLst>
  <p:sldSz cx="9144000" cy="6858000" type="screen4x3"/>
  <p:notesSz cx="6858000" cy="9144000"/>
  <p:custDataLst>
    <p:tags r:id="rId28"/>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8"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2348" autoAdjust="0"/>
    <p:restoredTop sz="96846" autoAdjust="0"/>
  </p:normalViewPr>
  <p:slideViewPr>
    <p:cSldViewPr snapToGrid="0" snapToObjects="1" showGuides="1">
      <p:cViewPr varScale="1">
        <p:scale>
          <a:sx n="62" d="100"/>
          <a:sy n="62" d="100"/>
        </p:scale>
        <p:origin x="-84" y="-114"/>
      </p:cViewPr>
      <p:guideLst>
        <p:guide orient="horz" pos="2148"/>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17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18.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oleObject" Target="../embeddings/oleObject2.bin"/><Relationship Id="rId2" Type="http://schemas.openxmlformats.org/officeDocument/2006/relationships/tags" Target="../tags/tag151.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8.xml"/><Relationship Id="rId2" Type="http://schemas.openxmlformats.org/officeDocument/2006/relationships/image" Target="../media/image8.pn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70.xml"/><Relationship Id="rId1" Type="http://schemas.openxmlformats.org/officeDocument/2006/relationships/tags" Target="../tags/tag169.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18.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image" Target="../media/image5.png"/><Relationship Id="rId3" Type="http://schemas.openxmlformats.org/officeDocument/2006/relationships/oleObject" Target="../embeddings/oleObject1.bin"/><Relationship Id="rId2" Type="http://schemas.openxmlformats.org/officeDocument/2006/relationships/tags" Target="../tags/tag14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模块七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sym typeface="+mn-ea"/>
              </a:rPr>
              <a:t>电工仪表的测量与维护</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00910" y="3577590"/>
            <a:ext cx="544766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3   </a:t>
            </a:r>
            <a:r>
              <a:rPr lang="zh-CN" altLang="en-US" sz="2400" b="1" dirty="0">
                <a:solidFill>
                  <a:schemeClr val="bg1"/>
                </a:solidFill>
                <a:latin typeface="微软雅黑" panose="020B0503020204020204" pitchFamily="34" charset="-122"/>
                <a:ea typeface="微软雅黑" panose="020B0503020204020204" pitchFamily="34" charset="-122"/>
                <a:sym typeface="+mn-ea"/>
              </a:rPr>
              <a:t>电压与电流的测量</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2942" y="2078673"/>
            <a:ext cx="820737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just"/>
            <a:r>
              <a:rPr lang="en-US" altLang="zh-CN" b="1"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直流电流的</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测量方法</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Object 17"/>
          <p:cNvGraphicFramePr>
            <a:graphicFrameLocks noChangeAspect="1"/>
          </p:cNvGraphicFramePr>
          <p:nvPr/>
        </p:nvGraphicFramePr>
        <p:xfrm>
          <a:off x="877888" y="3442653"/>
          <a:ext cx="3240088" cy="2613025"/>
        </p:xfrm>
        <a:graphic>
          <a:graphicData uri="http://schemas.openxmlformats.org/presentationml/2006/ole">
            <mc:AlternateContent xmlns:mc="http://schemas.openxmlformats.org/markup-compatibility/2006">
              <mc:Choice xmlns:v="urn:schemas-microsoft-com:vml" Requires="v">
                <p:oleObj spid="_x0000_s2086" name="位图图像" r:id="rId3" imgW="567055" imgH="457200" progId="Paint.Picture">
                  <p:embed/>
                </p:oleObj>
              </mc:Choice>
              <mc:Fallback>
                <p:oleObj name="位图图像" r:id="rId3" imgW="567055" imgH="457200" progId="Paint.Picture">
                  <p:embed/>
                  <p:pic>
                    <p:nvPicPr>
                      <p:cNvPr id="0" name="Object 17"/>
                      <p:cNvPicPr>
                        <a:picLocks noChangeAspect="1" noChangeArrowheads="1"/>
                      </p:cNvPicPr>
                      <p:nvPr/>
                    </p:nvPicPr>
                    <p:blipFill>
                      <a:blip r:embed="rId4"/>
                      <a:srcRect/>
                      <a:stretch>
                        <a:fillRect/>
                      </a:stretch>
                    </p:blipFill>
                    <p:spPr bwMode="auto">
                      <a:xfrm>
                        <a:off x="877888" y="3442653"/>
                        <a:ext cx="3240088" cy="2613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19"/>
          <p:cNvPicPr>
            <a:picLocks noChangeAspect="1" noChangeArrowheads="1"/>
          </p:cNvPicPr>
          <p:nvPr/>
        </p:nvPicPr>
        <p:blipFill>
          <a:blip r:embed="rId5"/>
          <a:srcRect/>
          <a:stretch>
            <a:fillRect/>
          </a:stretch>
        </p:blipFill>
        <p:spPr bwMode="auto">
          <a:xfrm>
            <a:off x="4987726" y="3059113"/>
            <a:ext cx="3095625"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6"/>
            </p:custDataLst>
          </p:nvPr>
        </p:nvSpPr>
        <p:spPr bwMode="auto">
          <a:xfrm>
            <a:off x="567055" y="1491217"/>
            <a:ext cx="8229600" cy="40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电流的测量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39485" y="75565"/>
            <a:ext cx="9010865" cy="1076960"/>
            <a:chOff x="893" y="119"/>
            <a:chExt cx="13517" cy="1696"/>
          </a:xfrm>
        </p:grpSpPr>
        <p:sp>
          <p:nvSpPr>
            <p:cNvPr id="21" name="文本框 20"/>
            <p:cNvSpPr txBox="1"/>
            <p:nvPr/>
          </p:nvSpPr>
          <p:spPr>
            <a:xfrm>
              <a:off x="893" y="119"/>
              <a:ext cx="4939" cy="1696"/>
            </a:xfrm>
            <a:prstGeom prst="rect">
              <a:avLst/>
            </a:prstGeom>
            <a:noFill/>
          </p:spPr>
          <p:txBody>
            <a:bodyPr wrap="square" rtlCol="0" anchor="t">
              <a:spAutoFit/>
            </a:bodyPr>
            <a:lstStyle/>
            <a:p>
              <a:pPr algn="r">
                <a:spcBef>
                  <a:spcPct val="50000"/>
                </a:spcBef>
              </a:pPr>
              <a:r>
                <a:rPr kumimoji="1" lang="zh-CN" altLang="en-US"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电压与电流的测量</a:t>
              </a:r>
              <a:endParaRPr kumimoji="1" lang="zh-CN" altLang="en-US" sz="3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08299"/>
            <a:ext cx="8207375" cy="3398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l">
              <a:lnSpc>
                <a:spcPct val="90000"/>
              </a:lnSpc>
              <a:buFontTx/>
              <a:buNone/>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．交流电流的</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测量方法</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）用电磁式电流表测量。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）用电动式电流表测量。</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）用数字万用表测量。</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）用钳形电流表测量。</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）用交流电位差计测量。</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）用热电式电流表测量。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6" name="组合 5"/>
          <p:cNvGrpSpPr/>
          <p:nvPr/>
        </p:nvGrpSpPr>
        <p:grpSpPr>
          <a:xfrm>
            <a:off x="64135" y="361315"/>
            <a:ext cx="9086215" cy="954405"/>
            <a:chOff x="101" y="569"/>
            <a:chExt cx="14309" cy="1503"/>
          </a:xfrm>
        </p:grpSpPr>
        <p:sp>
          <p:nvSpPr>
            <p:cNvPr id="21" name="文本框 20"/>
            <p:cNvSpPr txBox="1"/>
            <p:nvPr/>
          </p:nvSpPr>
          <p:spPr>
            <a:xfrm>
              <a:off x="101" y="569"/>
              <a:ext cx="4843"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94944" y="1971993"/>
            <a:ext cx="7781414" cy="3910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l">
              <a:lnSpc>
                <a:spcPct val="90000"/>
              </a:lnSpc>
              <a:buFontTx/>
              <a:buNone/>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．交流电流的</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测量方法</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）用电磁式电流表测量。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电磁式电流表可直接测量</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100mA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到几百安的电流。</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）用电动式电流表测量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。电动式电流表适用于实验室中用作标准表或用于实验测试、精密测量等。</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）用数字万用表测量。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数字万用表测量准确度高</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361315"/>
            <a:ext cx="9086215" cy="954405"/>
            <a:chOff x="101" y="569"/>
            <a:chExt cx="14309" cy="1503"/>
          </a:xfrm>
        </p:grpSpPr>
        <p:sp>
          <p:nvSpPr>
            <p:cNvPr id="21" name="文本框 20"/>
            <p:cNvSpPr txBox="1"/>
            <p:nvPr/>
          </p:nvSpPr>
          <p:spPr>
            <a:xfrm>
              <a:off x="101" y="569"/>
              <a:ext cx="4805"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552017" y="1682433"/>
            <a:ext cx="8123671"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l">
              <a:lnSpc>
                <a:spcPct val="90000"/>
              </a:lnSpc>
              <a:buFontTx/>
              <a:buNone/>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．交流电流的</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测量方法</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）用钳形电流表测量。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钳形电流表测量时不需要切断电路常用于对测量准确度要求不高的场合。</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）用交流电位差计测量。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用交流电位差计测量电流的方法与用直流电位差计测量电流的方法相同，也是通过测量取样电阻的压降，间接测出电流。</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）用热电式电流表测量。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361315"/>
            <a:ext cx="9086215" cy="954405"/>
            <a:chOff x="101" y="569"/>
            <a:chExt cx="14309" cy="1503"/>
          </a:xfrm>
        </p:grpSpPr>
        <p:sp>
          <p:nvSpPr>
            <p:cNvPr id="21" name="文本框 20"/>
            <p:cNvSpPr txBox="1"/>
            <p:nvPr/>
          </p:nvSpPr>
          <p:spPr>
            <a:xfrm>
              <a:off x="101" y="569"/>
              <a:ext cx="4891"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32472" y="1758633"/>
            <a:ext cx="7176453"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l"/>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．大电流的</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测量方法</a:t>
            </a:r>
            <a:endParaRPr lang="zh-CN" altLang="en-US" sz="36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采用分流器测量。对于直流大电流，可采用分流器测量。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大电流测量类似于高电压电路的测量，可采用通过电流互感器测量。测量交流大电流时，可将电流表通过电流互感器</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(TA)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接人电路进行测量。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72720" y="136525"/>
            <a:ext cx="8977630" cy="954405"/>
            <a:chOff x="272" y="215"/>
            <a:chExt cx="14138" cy="1503"/>
          </a:xfrm>
        </p:grpSpPr>
        <p:sp>
          <p:nvSpPr>
            <p:cNvPr id="21" name="文本框 20"/>
            <p:cNvSpPr txBox="1"/>
            <p:nvPr/>
          </p:nvSpPr>
          <p:spPr>
            <a:xfrm>
              <a:off x="272" y="215"/>
              <a:ext cx="4756"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077913" y="1430656"/>
            <a:ext cx="7197407" cy="402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150000"/>
              </a:lnSpc>
            </a:pP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课堂练习：</a:t>
            </a:r>
            <a:endPar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marL="514350" indent="-514350" algn="l">
              <a:lnSpc>
                <a:spcPct val="150000"/>
              </a:lnSpc>
              <a:buAutoNum type="arabicPeriod"/>
            </a:pP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测量</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直流电流时，常用</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的</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150000"/>
              </a:lnSpc>
            </a:pP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测量</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交流电流时， 常用的</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是（    </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265430" y="136525"/>
            <a:ext cx="8884920" cy="954405"/>
            <a:chOff x="418" y="215"/>
            <a:chExt cx="13992" cy="1503"/>
          </a:xfrm>
        </p:grpSpPr>
        <p:sp>
          <p:nvSpPr>
            <p:cNvPr id="21" name="文本框 20"/>
            <p:cNvSpPr txBox="1"/>
            <p:nvPr/>
          </p:nvSpPr>
          <p:spPr>
            <a:xfrm>
              <a:off x="418" y="215"/>
              <a:ext cx="4610" cy="1503"/>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28776"/>
            <a:ext cx="8207375" cy="402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）是反映电路和设备工作状态的重要特征量，是电量测量中最基本的测量对象。</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电流</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电压与电流</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136525"/>
            <a:ext cx="9086215" cy="954405"/>
            <a:chOff x="101" y="215"/>
            <a:chExt cx="14309" cy="1503"/>
          </a:xfrm>
        </p:grpSpPr>
        <p:sp>
          <p:nvSpPr>
            <p:cNvPr id="21" name="文本框 20"/>
            <p:cNvSpPr txBox="1"/>
            <p:nvPr/>
          </p:nvSpPr>
          <p:spPr>
            <a:xfrm>
              <a:off x="101" y="215"/>
              <a:ext cx="4747" cy="1503"/>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13232" y="1323585"/>
            <a:ext cx="7846512" cy="510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nSpc>
                <a:spcPct val="80000"/>
              </a:lnSpc>
            </a:pP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课堂小结</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在电压和电流的测量中，主要的仪表是电压表和电流表。</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电流表所具有的不同量程，是通过改变电流互感器的匝数来实现的，而电压表则是通过用不同的附加电阻来实现的。</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136525"/>
            <a:ext cx="9046210" cy="954405"/>
            <a:chOff x="164" y="215"/>
            <a:chExt cx="14246" cy="1503"/>
          </a:xfrm>
        </p:grpSpPr>
        <p:sp>
          <p:nvSpPr>
            <p:cNvPr id="13" name="文本框 12"/>
            <p:cNvSpPr txBox="1"/>
            <p:nvPr/>
          </p:nvSpPr>
          <p:spPr>
            <a:xfrm>
              <a:off x="164" y="215"/>
              <a:ext cx="4864"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单元7.3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3528486" y="2230565"/>
            <a:ext cx="2391186" cy="2359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281305" y="335915"/>
            <a:ext cx="8869045" cy="954405"/>
            <a:chOff x="443" y="529"/>
            <a:chExt cx="13967" cy="1503"/>
          </a:xfrm>
        </p:grpSpPr>
        <p:sp>
          <p:nvSpPr>
            <p:cNvPr id="5" name="文本框 4"/>
            <p:cNvSpPr txBox="1"/>
            <p:nvPr/>
          </p:nvSpPr>
          <p:spPr>
            <a:xfrm>
              <a:off x="443" y="529"/>
              <a:ext cx="4634" cy="1503"/>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1" name="文本框 10"/>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a:spcBef>
                <a:spcPts val="0"/>
              </a:spcBef>
              <a:buSzPct val="100000"/>
            </a:pPr>
            <a:r>
              <a:rPr lang="zh-CN" altLang="en-US"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2" name="组合 1"/>
          <p:cNvGrpSpPr/>
          <p:nvPr/>
        </p:nvGrpSpPr>
        <p:grpSpPr>
          <a:xfrm>
            <a:off x="172720" y="136525"/>
            <a:ext cx="8977630" cy="954405"/>
            <a:chOff x="272" y="215"/>
            <a:chExt cx="14138" cy="1503"/>
          </a:xfrm>
        </p:grpSpPr>
        <p:sp>
          <p:nvSpPr>
            <p:cNvPr id="7" name="文本框 6"/>
            <p:cNvSpPr txBox="1"/>
            <p:nvPr/>
          </p:nvSpPr>
          <p:spPr>
            <a:xfrm>
              <a:off x="272" y="215"/>
              <a:ext cx="4975"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单元7.3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电工仪表的类型及测量方法</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仪表准确度与误差的关系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万用表、电能表的结构及使用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模块七　电工仪表的测量与维护</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34823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508000" y="1936432"/>
            <a:ext cx="8249920" cy="4216539"/>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点亮生活之光：万用表助电工高效工作</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李先生</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是一位电工爱好者，某天他家里的灯泡突然不亮了。在检查电路后，他怀疑可能是灯泡电压不稳导致的</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。他</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拿出万用表，先将万用表旋钮调至电压直流档，并根据灯泡规格预设合适的量程，通常家用灯泡的电压量程介于</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12V</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220V</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之间。然后将万用表的红表笔应插入</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VΩ</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插孔，黑表笔插入</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COM</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插孔。然后，将红色电缆夹接灯泡正极，黑色电缆夹接负极。注意，在测量前务必关闭电源，以确保安全，最后观察</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读数</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在</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测量过程中，他注意到电压读数远低于额定电压，这证实了他的猜测。于是，他更换了一个新的灯泡，并再次使用万用表进行测量，发现电压读数恢复正常。灯泡重新亮起，李先生心中充满了成就感。</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通过</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这次经历，李先生更加深刻地认识到万用表在电工工作中的重要性。他感慨地说：“万用表就像电工的眼睛，能够让我们更加准确地了解电路的状态，从而及时发现问题并解决问题。</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50800" y="136525"/>
            <a:ext cx="9099550" cy="954405"/>
            <a:chOff x="80" y="215"/>
            <a:chExt cx="14330" cy="1503"/>
          </a:xfrm>
        </p:grpSpPr>
        <p:sp>
          <p:nvSpPr>
            <p:cNvPr id="10" name="文本框 9"/>
            <p:cNvSpPr txBox="1"/>
            <p:nvPr/>
          </p:nvSpPr>
          <p:spPr>
            <a:xfrm>
              <a:off x="80" y="215"/>
              <a:ext cx="4624"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4" name="Rectangle 3"/>
          <p:cNvSpPr>
            <a:spLocks noGrp="1"/>
          </p:cNvSpPr>
          <p:nvPr>
            <p:custDataLst>
              <p:tags r:id="rId3"/>
            </p:custDataLst>
          </p:nvPr>
        </p:nvSpPr>
        <p:spPr>
          <a:xfrm>
            <a:off x="372745" y="1190625"/>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43611" y="2058670"/>
            <a:ext cx="6574790"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一、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电压的测量</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二、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电流的测量</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64135" y="136525"/>
            <a:ext cx="9086215" cy="954405"/>
            <a:chOff x="101" y="215"/>
            <a:chExt cx="14309" cy="1503"/>
          </a:xfrm>
        </p:grpSpPr>
        <p:sp>
          <p:nvSpPr>
            <p:cNvPr id="21" name="文本框 20"/>
            <p:cNvSpPr txBox="1"/>
            <p:nvPr/>
          </p:nvSpPr>
          <p:spPr>
            <a:xfrm>
              <a:off x="101" y="215"/>
              <a:ext cx="4731"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13095" y="1486535"/>
            <a:ext cx="7807969" cy="444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en-US"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几点明确：</a:t>
            </a:r>
            <a:endParaRPr lang="en-US"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电压和电流是反映电路和设备工作状态的重要特征量，是电量测量中最基本的测量对象。</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在电压和电流的测量中，主要的仪表是电压表和电流表。</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电流表</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所具有的不同量程，是</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通过改变电流互感器的匝数来实现的</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，而</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电压表则是通过用不同的附加电阻来实现</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的。</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64135" y="136525"/>
            <a:ext cx="9086215" cy="954405"/>
            <a:chOff x="101" y="215"/>
            <a:chExt cx="14309" cy="1503"/>
          </a:xfrm>
        </p:grpSpPr>
        <p:sp>
          <p:nvSpPr>
            <p:cNvPr id="21" name="文本框 20"/>
            <p:cNvSpPr txBox="1"/>
            <p:nvPr/>
          </p:nvSpPr>
          <p:spPr>
            <a:xfrm>
              <a:off x="101" y="215"/>
              <a:ext cx="4667"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2"/>
          <p:cNvSpPr txBox="1">
            <a:spLocks noChangeArrowheads="1"/>
          </p:cNvSpPr>
          <p:nvPr>
            <p:custDataLst>
              <p:tags r:id="rId2"/>
            </p:custDataLst>
          </p:nvPr>
        </p:nvSpPr>
        <p:spPr bwMode="auto">
          <a:xfrm>
            <a:off x="914400" y="1412240"/>
            <a:ext cx="6197600" cy="40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dirty="0">
                <a:latin typeface="黑体" panose="02010609060101010101" pitchFamily="49" charset="-122"/>
                <a:ea typeface="黑体" panose="02010609060101010101" pitchFamily="49" charset="-122"/>
                <a:cs typeface="黑体" panose="02010609060101010101" pitchFamily="49" charset="-122"/>
              </a:rPr>
              <a:t>一、 </a:t>
            </a:r>
            <a:r>
              <a:rPr lang="zh-CN" altLang="en-US" sz="2800" dirty="0">
                <a:latin typeface="黑体" panose="02010609060101010101" pitchFamily="49" charset="-122"/>
                <a:ea typeface="黑体" panose="02010609060101010101" pitchFamily="49" charset="-122"/>
                <a:cs typeface="黑体" panose="02010609060101010101" pitchFamily="49" charset="-122"/>
              </a:rPr>
              <a:t>电压的测量</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
        <p:nvSpPr>
          <p:cNvPr id="5" name="Rectangle 3"/>
          <p:cNvSpPr txBox="1">
            <a:spLocks noChangeArrowheads="1"/>
          </p:cNvSpPr>
          <p:nvPr>
            <p:custDataLst>
              <p:tags r:id="rId3"/>
            </p:custDataLst>
          </p:nvPr>
        </p:nvSpPr>
        <p:spPr bwMode="auto">
          <a:xfrm>
            <a:off x="731520" y="1974215"/>
            <a:ext cx="7966393" cy="3716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zh-CN" b="1" dirty="0">
                <a:solidFill>
                  <a:schemeClr val="dk1"/>
                </a:solidFill>
                <a:latin typeface="黑体" panose="02010609060101010101" pitchFamily="49" charset="-122"/>
                <a:ea typeface="黑体" panose="02010609060101010101" pitchFamily="49" charset="-122"/>
              </a:rPr>
              <a:t>测量电压最常用的</a:t>
            </a:r>
            <a:r>
              <a:rPr lang="zh-CN" altLang="zh-CN" b="1" dirty="0" smtClean="0">
                <a:solidFill>
                  <a:schemeClr val="dk1"/>
                </a:solidFill>
                <a:latin typeface="黑体" panose="02010609060101010101" pitchFamily="49" charset="-122"/>
                <a:ea typeface="黑体" panose="02010609060101010101" pitchFamily="49" charset="-122"/>
              </a:rPr>
              <a:t>方法</a:t>
            </a:r>
            <a:r>
              <a:rPr lang="zh-CN" altLang="en-US" b="1" dirty="0" smtClean="0">
                <a:solidFill>
                  <a:schemeClr val="dk1"/>
                </a:solidFill>
                <a:latin typeface="黑体" panose="02010609060101010101" pitchFamily="49" charset="-122"/>
                <a:ea typeface="黑体" panose="02010609060101010101" pitchFamily="49" charset="-122"/>
              </a:rPr>
              <a:t>：</a:t>
            </a:r>
            <a:endParaRPr lang="en-US" altLang="zh-CN" b="1" dirty="0" smtClean="0">
              <a:solidFill>
                <a:schemeClr val="dk1"/>
              </a:solidFill>
              <a:latin typeface="黑体" panose="02010609060101010101" pitchFamily="49" charset="-122"/>
              <a:ea typeface="黑体" panose="02010609060101010101" pitchFamily="49" charset="-122"/>
            </a:endParaRPr>
          </a:p>
          <a:p>
            <a:pPr algn="l"/>
            <a:r>
              <a:rPr lang="en-US" altLang="zh-CN" sz="2800" b="1" dirty="0">
                <a:solidFill>
                  <a:schemeClr val="dk1"/>
                </a:solidFill>
                <a:latin typeface="黑体" panose="02010609060101010101" pitchFamily="49" charset="-122"/>
                <a:ea typeface="黑体" panose="02010609060101010101" pitchFamily="49" charset="-122"/>
              </a:rPr>
              <a:t> </a:t>
            </a:r>
            <a:r>
              <a:rPr lang="en-US" altLang="zh-CN" sz="2800" b="1" dirty="0" smtClean="0">
                <a:solidFill>
                  <a:schemeClr val="dk1"/>
                </a:solidFill>
                <a:latin typeface="黑体" panose="02010609060101010101" pitchFamily="49" charset="-122"/>
                <a:ea typeface="黑体" panose="02010609060101010101" pitchFamily="49" charset="-122"/>
              </a:rPr>
              <a:t>   </a:t>
            </a:r>
            <a:r>
              <a:rPr lang="zh-CN" altLang="zh-CN" sz="2800" dirty="0" smtClean="0">
                <a:solidFill>
                  <a:schemeClr val="dk1"/>
                </a:solidFill>
                <a:latin typeface="黑体" panose="02010609060101010101" pitchFamily="49" charset="-122"/>
                <a:ea typeface="黑体" panose="02010609060101010101" pitchFamily="49" charset="-122"/>
              </a:rPr>
              <a:t>用</a:t>
            </a:r>
            <a:r>
              <a:rPr lang="zh-CN" altLang="zh-CN" sz="2800" dirty="0">
                <a:solidFill>
                  <a:schemeClr val="dk1"/>
                </a:solidFill>
                <a:latin typeface="黑体" panose="02010609060101010101" pitchFamily="49" charset="-122"/>
                <a:ea typeface="黑体" panose="02010609060101010101" pitchFamily="49" charset="-122"/>
              </a:rPr>
              <a:t>电压表进行直接测量。测量直流电压时常用磁电式电压表，测量交流电压时常用电磁式电压表</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pPr algn="l"/>
            <a:r>
              <a:rPr lang="en-US" altLang="zh-CN" sz="2800" dirty="0" smtClean="0">
                <a:solidFill>
                  <a:schemeClr val="dk1"/>
                </a:solidFill>
                <a:latin typeface="黑体" panose="02010609060101010101" pitchFamily="49" charset="-122"/>
                <a:ea typeface="黑体" panose="02010609060101010101" pitchFamily="49" charset="-122"/>
              </a:rPr>
              <a:t>    </a:t>
            </a:r>
            <a:r>
              <a:rPr lang="zh-CN" altLang="zh-CN" sz="2800" dirty="0" smtClean="0">
                <a:solidFill>
                  <a:schemeClr val="dk1"/>
                </a:solidFill>
                <a:latin typeface="黑体" panose="02010609060101010101" pitchFamily="49" charset="-122"/>
                <a:ea typeface="黑体" panose="02010609060101010101" pitchFamily="49" charset="-122"/>
              </a:rPr>
              <a:t>测量</a:t>
            </a:r>
            <a:r>
              <a:rPr lang="zh-CN" altLang="zh-CN" sz="2800" dirty="0">
                <a:solidFill>
                  <a:schemeClr val="dk1"/>
                </a:solidFill>
                <a:latin typeface="黑体" panose="02010609060101010101" pitchFamily="49" charset="-122"/>
                <a:ea typeface="黑体" panose="02010609060101010101" pitchFamily="49" charset="-122"/>
              </a:rPr>
              <a:t>时，应将电压表并联接在被测对象的两端，并且测量直流电压时，应注意极性，电压表的正端钮要接在电路中电位较高的</a:t>
            </a:r>
            <a:r>
              <a:rPr lang="zh-CN" altLang="zh-CN" sz="2800" dirty="0" smtClean="0">
                <a:solidFill>
                  <a:schemeClr val="dk1"/>
                </a:solidFill>
                <a:latin typeface="黑体" panose="02010609060101010101" pitchFamily="49" charset="-122"/>
                <a:ea typeface="黑体" panose="02010609060101010101" pitchFamily="49" charset="-122"/>
              </a:rPr>
              <a:t>一端</a:t>
            </a:r>
            <a:r>
              <a:rPr lang="zh-CN" altLang="en-US" sz="2800" dirty="0" smtClean="0">
                <a:solidFill>
                  <a:schemeClr val="dk1"/>
                </a:solidFill>
                <a:latin typeface="黑体" panose="02010609060101010101" pitchFamily="49" charset="-122"/>
                <a:ea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64135" y="136525"/>
            <a:ext cx="9086215" cy="954405"/>
            <a:chOff x="101" y="215"/>
            <a:chExt cx="14309" cy="1503"/>
          </a:xfrm>
        </p:grpSpPr>
        <p:sp>
          <p:nvSpPr>
            <p:cNvPr id="21" name="文本框 20"/>
            <p:cNvSpPr txBox="1"/>
            <p:nvPr/>
          </p:nvSpPr>
          <p:spPr>
            <a:xfrm>
              <a:off x="101" y="215"/>
              <a:ext cx="4923"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556466" y="1680681"/>
            <a:ext cx="7964600" cy="2403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．直流电压的测量 </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方法</a:t>
            </a:r>
            <a:endParaRPr lang="en-US" altLang="zh-CN" sz="36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）用磁电式电压表</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磁</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电式电压表可测几十毫伏至几千伏的</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电压</a:t>
            </a: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）用数字电压表测量。</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其准确度比磁电式电压表高，输入电阻也比磁电式电压表高，约为</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10MΩ</a:t>
            </a: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Object 16"/>
          <p:cNvGraphicFramePr>
            <a:graphicFrameLocks noChangeAspect="1"/>
          </p:cNvGraphicFramePr>
          <p:nvPr/>
        </p:nvGraphicFramePr>
        <p:xfrm>
          <a:off x="6007880" y="4216264"/>
          <a:ext cx="2912590" cy="2320377"/>
        </p:xfrm>
        <a:graphic>
          <a:graphicData uri="http://schemas.openxmlformats.org/presentationml/2006/ole">
            <mc:AlternateContent xmlns:mc="http://schemas.openxmlformats.org/markup-compatibility/2006">
              <mc:Choice xmlns:v="urn:schemas-microsoft-com:vml" Requires="v">
                <p:oleObj spid="_x0000_s1062" name="位图图像" r:id="rId3" imgW="585470" imgH="466090" progId="Paint.Picture">
                  <p:embed/>
                </p:oleObj>
              </mc:Choice>
              <mc:Fallback>
                <p:oleObj name="位图图像" r:id="rId3" imgW="585470" imgH="466090" progId="Paint.Picture">
                  <p:embed/>
                  <p:pic>
                    <p:nvPicPr>
                      <p:cNvPr id="0" name="Object 16"/>
                      <p:cNvPicPr>
                        <a:picLocks noChangeAspect="1" noChangeArrowheads="1"/>
                      </p:cNvPicPr>
                      <p:nvPr/>
                    </p:nvPicPr>
                    <p:blipFill>
                      <a:blip r:embed="rId4"/>
                      <a:srcRect/>
                      <a:stretch>
                        <a:fillRect/>
                      </a:stretch>
                    </p:blipFill>
                    <p:spPr bwMode="auto">
                      <a:xfrm>
                        <a:off x="6007880" y="4216264"/>
                        <a:ext cx="2912590" cy="2320377"/>
                      </a:xfrm>
                      <a:prstGeom prst="rect">
                        <a:avLst/>
                      </a:prstGeom>
                      <a:noFill/>
                    </p:spPr>
                  </p:pic>
                </p:oleObj>
              </mc:Fallback>
            </mc:AlternateContent>
          </a:graphicData>
        </a:graphic>
      </p:graphicFrame>
      <p:sp>
        <p:nvSpPr>
          <p:cNvPr id="7" name="矩形 6"/>
          <p:cNvSpPr/>
          <p:nvPr>
            <p:custDataLst>
              <p:tags r:id="rId5"/>
            </p:custDataLst>
          </p:nvPr>
        </p:nvSpPr>
        <p:spPr>
          <a:xfrm>
            <a:off x="556466" y="4240743"/>
            <a:ext cx="5173774" cy="1999615"/>
          </a:xfrm>
          <a:prstGeom prst="rect">
            <a:avLst/>
          </a:prstGeom>
        </p:spPr>
        <p:txBody>
          <a:bodyPr wrap="square">
            <a:spAutoFit/>
          </a:bodyPr>
          <a:lstStyle/>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用</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直流电位差计测量</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直流</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电位差计是利用补偿原理进行测量的，测量时不从电路取出电流，也无电流注入被测电路，因而主要用于电压的精确测量。</a:t>
            </a:r>
            <a:endPar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6"/>
            </p:custDataLst>
          </p:nvPr>
        </p:nvSpPr>
        <p:spPr bwMode="auto">
          <a:xfrm>
            <a:off x="556466" y="1274363"/>
            <a:ext cx="5014906" cy="40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电压的测量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64135" y="136525"/>
            <a:ext cx="9086215" cy="954405"/>
            <a:chOff x="101" y="215"/>
            <a:chExt cx="14309" cy="1503"/>
          </a:xfrm>
        </p:grpSpPr>
        <p:sp>
          <p:nvSpPr>
            <p:cNvPr id="21" name="文本框 20"/>
            <p:cNvSpPr txBox="1"/>
            <p:nvPr/>
          </p:nvSpPr>
          <p:spPr>
            <a:xfrm>
              <a:off x="101" y="215"/>
              <a:ext cx="4724"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94165" y="1438593"/>
            <a:ext cx="7826900" cy="4022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l">
              <a:lnSpc>
                <a:spcPct val="150000"/>
              </a:lnSpc>
            </a:pPr>
            <a:r>
              <a:rPr lang="en-US" altLang="zh-CN"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交流电压的</a:t>
            </a: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测量方法</a:t>
            </a:r>
            <a:endParaRPr lang="en-US" altLang="zh-CN"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）用电磁式电压表测量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用电</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磁系电压表可直接测量十几伏至几百伏的电压。</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）用电动式电压表测量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电动系电压表可用于实验测试、精密测量或在实验室用作标准表</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）用整流式电压表测量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万用表测量交流电压的原理就是整流式电压表的原理</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4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0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0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4135" y="136525"/>
            <a:ext cx="9086215" cy="954405"/>
            <a:chOff x="101" y="215"/>
            <a:chExt cx="14309" cy="1503"/>
          </a:xfrm>
        </p:grpSpPr>
        <p:sp>
          <p:nvSpPr>
            <p:cNvPr id="21" name="文本框 20"/>
            <p:cNvSpPr txBox="1"/>
            <p:nvPr/>
          </p:nvSpPr>
          <p:spPr>
            <a:xfrm>
              <a:off x="101" y="215"/>
              <a:ext cx="4667"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09324" y="1442721"/>
            <a:ext cx="8154611" cy="493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33400" indent="-533400" algn="l">
              <a:lnSpc>
                <a:spcPct val="150000"/>
              </a:lnSpc>
            </a:pPr>
            <a:r>
              <a:rPr lang="en-US" altLang="zh-CN"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交流电压的测量方法</a:t>
            </a:r>
            <a:endPar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4</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）用数字电压表、数字万用表测量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数字电压表可测量频率约为</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l00KHz</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以下的电压</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，其</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准确度、输入电阻均比电磁系高</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5</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）用电子电压表测量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电子电压表的测量频率范围为</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20Hz</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到</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20KHz</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．常用</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其测量频率较高的</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电压</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6</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）用交流电位差计</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用</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补偿方法测交流电压，其优点是测量时不从被测电路吸取电流，也无电流注入被测电路，故最适合于测量没有带负载能力的高阻电源或弱信号源。</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zh-CN" altLang="en-US" sz="24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0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marL="533400" indent="-533400" algn="l">
              <a:lnSpc>
                <a:spcPct val="90000"/>
              </a:lnSpc>
            </a:pPr>
            <a:endParaRPr lang="zh-CN" altLang="en-US" sz="20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206375" y="148590"/>
            <a:ext cx="8943975" cy="954405"/>
            <a:chOff x="325" y="234"/>
            <a:chExt cx="14085" cy="1503"/>
          </a:xfrm>
        </p:grpSpPr>
        <p:sp>
          <p:nvSpPr>
            <p:cNvPr id="21" name="文本框 20"/>
            <p:cNvSpPr txBox="1"/>
            <p:nvPr/>
          </p:nvSpPr>
          <p:spPr>
            <a:xfrm>
              <a:off x="325" y="234"/>
              <a:ext cx="4699" cy="1503"/>
            </a:xfrm>
            <a:prstGeom prst="rect">
              <a:avLst/>
            </a:prstGeom>
            <a:noFill/>
          </p:spPr>
          <p:txBody>
            <a:bodyPr wrap="square" rtlCol="0" anchor="t">
              <a:spAutoFit/>
            </a:bodyPr>
            <a:lstStyle/>
            <a:p>
              <a:pPr algn="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7.3</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电压与电流的测量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SLIDE_BK_DARK_LIGHT" val="2"/>
  <p:tag name="KSO_WM_SLIDE_BACKGROUND_TYPE" val="general"/>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SLIDE_BK_DARK_LIGHT" val="2"/>
  <p:tag name="KSO_WM_SLIDE_BACKGROUND_TYPE" val="general"/>
</p:tagLst>
</file>

<file path=ppt/tags/tag1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5.xml><?xml version="1.0" encoding="utf-8"?>
<p:tagLst xmlns:p="http://schemas.openxmlformats.org/presentationml/2006/main">
  <p:tag name="KSO_WM_SLIDE_BK_DARK_LIGHT" val="2"/>
  <p:tag name="KSO_WM_SLIDE_BACKGROUND_TYPE" val="general"/>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SLIDE_BK_DARK_LIGHT" val="2"/>
  <p:tag name="KSO_WM_SLIDE_BACKGROUND_TYPE" val="general"/>
</p:tagLst>
</file>

<file path=ppt/tags/tag168.xml><?xml version="1.0" encoding="utf-8"?>
<p:tagLst xmlns:p="http://schemas.openxmlformats.org/presentationml/2006/main">
  <p:tag name="KSO_WM_SLIDE_BK_DARK_LIGHT" val="2"/>
  <p:tag name="KSO_WM_SLIDE_BACKGROUND_TYPE" val="general"/>
</p:tagLst>
</file>

<file path=ppt/tags/tag169.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71.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2439</Words>
  <Application>WPS 演示</Application>
  <PresentationFormat>全屏显示(4:3)</PresentationFormat>
  <Paragraphs>288</Paragraphs>
  <Slides>19</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2</vt:i4>
      </vt:variant>
      <vt:variant>
        <vt:lpstr>幻灯片标题</vt:lpstr>
      </vt:variant>
      <vt:variant>
        <vt:i4>19</vt:i4>
      </vt:variant>
    </vt:vector>
  </HeadingPairs>
  <TitlesOfParts>
    <vt:vector size="32"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Office 主题</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1222</cp:revision>
  <dcterms:created xsi:type="dcterms:W3CDTF">2015-12-14T01:43:00Z</dcterms:created>
  <dcterms:modified xsi:type="dcterms:W3CDTF">2025-09-06T04:56:24Z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42B609FFB56C47EDB477C2BCDA98EE1D_13</vt:lpwstr>
  </property>
  <property fmtid="{D5CDD505-2E9C-101B-9397-08002B2CF9AE}" pid="3" name="KSOProductBuildVer">
    <vt:lpwstr>2052-12.1.0.22529</vt:lpwstr>
  </property>
</Properties>
</file>